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371" r:id="rId3"/>
    <p:sldId id="385" r:id="rId4"/>
    <p:sldId id="386" r:id="rId5"/>
    <p:sldId id="387" r:id="rId6"/>
    <p:sldId id="388" r:id="rId7"/>
    <p:sldId id="372" r:id="rId8"/>
    <p:sldId id="374" r:id="rId9"/>
    <p:sldId id="375" r:id="rId10"/>
    <p:sldId id="377" r:id="rId11"/>
    <p:sldId id="378" r:id="rId12"/>
    <p:sldId id="356" r:id="rId13"/>
    <p:sldId id="366" r:id="rId14"/>
    <p:sldId id="389" r:id="rId15"/>
    <p:sldId id="379" r:id="rId16"/>
    <p:sldId id="384" r:id="rId17"/>
    <p:sldId id="383" r:id="rId18"/>
    <p:sldId id="381" r:id="rId19"/>
    <p:sldId id="382" r:id="rId20"/>
    <p:sldId id="367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34" autoAdjust="0"/>
  </p:normalViewPr>
  <p:slideViewPr>
    <p:cSldViewPr snapToGrid="0" snapToObjects="1">
      <p:cViewPr>
        <p:scale>
          <a:sx n="100" d="100"/>
          <a:sy n="100" d="100"/>
        </p:scale>
        <p:origin x="-186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7FC4A-DD63-A04E-A985-2913883E8F3F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DD5F9-8575-3F42-992F-67A620A24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185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0C34A-F14A-584E-839B-28911F28632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F45CB-4BFB-B44F-A37E-F2ED53432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95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10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11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Zuständigkeit: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BE,SO (Vogelwarte), AG (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BirdLife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Schweiz)</a:t>
            </a:r>
          </a:p>
          <a:p>
            <a:pPr eaLnBrk="1" hangingPunct="1"/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Letzter Schritt (Aufwertungen) optional und kann sicher nicht an jedem Standort realisiert werden</a:t>
            </a:r>
            <a:endParaRPr lang="de-DE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- Nistkästen werden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vom Projekt bezahlt oder den lokalen Sektionen selbst hergestellt.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- Nistkästen werden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vom Projekt bezahlt oder den lokalen Sektionen selbst hergestellt.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Abklärungen mit Landbesitzern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15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- Nistkästen werden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vom Projekt bezahlt oder den lokalen Sektionen selbst hergestellt.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16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Zusätzlich kartiert: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Geisberg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bei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Ennetbaden</a:t>
            </a:r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Lägernhang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bei Wettingen (Zwei Bruten in 2016 gefunden)</a:t>
            </a:r>
          </a:p>
          <a:p>
            <a:pPr eaLnBrk="1" hangingPunct="1"/>
            <a:endParaRPr lang="de-DE" b="1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b="1" baseline="0" dirty="0" smtClean="0">
                <a:ea typeface="ＭＳ Ｐゴシック" charset="0"/>
                <a:cs typeface="ＭＳ Ｐゴシック" charset="0"/>
              </a:rPr>
              <a:t>Bereits initiierte Projekte: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Gaisberg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bei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Ennetbaden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;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Lägernhang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bei Wettingen und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Villnachern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Schinznach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-Dorf (hier vorschichtig kommunizieren, wir haben noch nicht alle angefragt)</a:t>
            </a:r>
          </a:p>
          <a:p>
            <a:pPr eaLnBrk="1" hangingPunct="1"/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17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- Nistkästen werden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vom Projekt bezahlt oder den lokalen Sektionen selbst hergestellt.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- Nistkästen werden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vom Projekt bezahlt oder den lokalen Sektionen selbst hergestellt.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19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  <a:cs typeface="ＭＳ Ｐゴシック" charset="0"/>
              </a:rPr>
              <a:t> </a:t>
            </a:r>
            <a:r>
              <a:rPr lang="de-DE" dirty="0" smtClean="0">
                <a:ea typeface="ＭＳ Ｐゴシック" charset="0"/>
                <a:cs typeface="ＭＳ Ｐゴシック" charset="0"/>
              </a:rPr>
              <a:t>Ameisenspech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t mit langer Zunge (Wiesenameisen)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Höhlenbrüter</a:t>
            </a:r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3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1. Strukturreiche Rebberge (Hecken, Einzelbäume,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Trockenmauern und wertvollen 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Übergangsbereiche 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zu extensiven Weiden und Wiesen bzw. lichten Waldrändern</a:t>
            </a:r>
            <a:r>
              <a:rPr lang="de-DE" dirty="0" smtClean="0">
                <a:ea typeface="ＭＳ Ｐゴシック" charset="0"/>
                <a:cs typeface="ＭＳ Ｐゴシック" charset="0"/>
              </a:rPr>
              <a:t>)</a:t>
            </a:r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2. Extensive Weide (vor allem an trockenen nährstoffarmen Jurastandorte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)</a:t>
            </a:r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Lichte Wälder </a:t>
            </a:r>
            <a:r>
              <a:rPr lang="de-DE" b="1" baseline="0" dirty="0" smtClean="0">
                <a:ea typeface="ＭＳ Ｐゴシック" charset="0"/>
                <a:cs typeface="ＭＳ Ｐゴシック" charset="0"/>
              </a:rPr>
              <a:t>nur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mit angrenzenden wertvollen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Rebflächen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oder Weiden 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interessant 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Hochstammobstgärten Unternutzen meist zu dicht</a:t>
            </a:r>
            <a:endParaRPr lang="de-DE" baseline="0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4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Nahrungsverfügbarkeit und Nahrungserreichbarkeit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(Ameisen und vor allem deren Larven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)</a:t>
            </a:r>
            <a:endParaRPr lang="de-DE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 smtClean="0">
                <a:ea typeface="ＭＳ Ｐゴシック" charset="0"/>
                <a:cs typeface="ＭＳ Ｐゴシック" charset="0"/>
              </a:rPr>
              <a:t>1. </a:t>
            </a:r>
            <a:r>
              <a:rPr lang="de-DE" dirty="0" err="1" smtClean="0">
                <a:ea typeface="ＭＳ Ｐゴシック" charset="0"/>
                <a:cs typeface="ＭＳ Ｐゴシック" charset="0"/>
              </a:rPr>
              <a:t>lückige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extensive Wiese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2. Boden einer extensiven Weide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3. Offener Boden (Streifenförmiges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Auffräsen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4. Unbefestigter Feldweg (besonders an deren Rändern viele Ameisennester)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5. Offener Boden unter Reben oder alternierend gemäht oder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aufgesfräst</a:t>
            </a:r>
            <a:endParaRPr lang="de-DE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6. Spezialkulturen wie Birnenniederstammanlagen (Studie Schweizerische Vogelwarte)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Lichte Wälder werden im östlichen Mittelland nicht besiedelt, lediglich Baumhöhlen in deren Randbereichen genutzt</a:t>
            </a:r>
          </a:p>
          <a:p>
            <a:pPr eaLnBrk="1" hangingPunct="1"/>
            <a:endParaRPr lang="de-DE" baseline="0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F12DA-9F56-F045-83F8-92D4A6D48A3A}" type="slidenum">
              <a:rPr lang="de-CH" sz="1200" b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de-CH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Der Wendehals braucht ein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grosse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Anzahl Höhlen in seinem Revier, bestenfalls 10 bis 20 pro Hektare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Die Männchen zeigen den Weibchen verschiedene potentielle Brutstätten, von denen die Weibchen dann eine auswählen</a:t>
            </a:r>
          </a:p>
          <a:p>
            <a:pPr eaLnBrk="1" hangingPunct="1"/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Höhlengrösse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, Einflugloch, Exposition können dabei ganz unterschiedlich ausfallen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Bei Kästen empfehlen wir eine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Eingangslochgrösse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von 32 mm bis 35 mm, um keine Konflikte mit in den Rebbergen brütenden Staren zu schüren (Loch zu klein für sie)</a:t>
            </a:r>
          </a:p>
          <a:p>
            <a:pPr eaLnBrk="1" hangingPunct="1"/>
            <a:r>
              <a:rPr lang="de-DE" baseline="0" dirty="0" smtClean="0">
                <a:ea typeface="ＭＳ Ｐゴシック" charset="0"/>
                <a:cs typeface="ＭＳ Ｐゴシック" charset="0"/>
              </a:rPr>
              <a:t>Oft macht es Sinn Kästen in den Sektionen zu bauen, im Rahmen dieses Projektes können die Kosten auch von </a:t>
            </a:r>
            <a:r>
              <a:rPr lang="de-DE" baseline="0" dirty="0" err="1" smtClean="0">
                <a:ea typeface="ＭＳ Ｐゴシック" charset="0"/>
                <a:cs typeface="ＭＳ Ｐゴシック" charset="0"/>
              </a:rPr>
              <a:t>BirdLife</a:t>
            </a:r>
            <a:r>
              <a:rPr lang="de-DE" baseline="0" dirty="0" smtClean="0">
                <a:ea typeface="ＭＳ Ｐゴシック" charset="0"/>
                <a:cs typeface="ＭＳ Ｐゴシック" charset="0"/>
              </a:rPr>
              <a:t> bzw. von NFA-Geldern gedeckt werden.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C36E-B87D-423C-80AC-A473AD7A38E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067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C36E-B87D-423C-80AC-A473AD7A38E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0678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C36E-B87D-423C-80AC-A473AD7A38E2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067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CC36E-B87D-423C-80AC-A473AD7A38E2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067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61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91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951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415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415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933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933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>
            <a:cxnSpLocks noChangeShapeType="1"/>
          </p:cNvCxnSpPr>
          <p:nvPr userDrawn="1"/>
        </p:nvCxnSpPr>
        <p:spPr bwMode="auto">
          <a:xfrm>
            <a:off x="0" y="6799263"/>
            <a:ext cx="9144000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6649"/>
            <a:ext cx="7772400" cy="1470025"/>
          </a:xfrm>
        </p:spPr>
        <p:txBody>
          <a:bodyPr/>
          <a:lstStyle>
            <a:lvl1pPr algn="ctr">
              <a:defRPr sz="5400">
                <a:solidFill>
                  <a:srgbClr val="00669E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1892424"/>
            <a:ext cx="7776864" cy="1752600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dirty="0" smtClean="0"/>
              <a:t>Master-Untertitelformat bearbeiten</a:t>
            </a:r>
            <a:endParaRPr lang="de-CH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1B33D-9E6C-F049-B87E-5B9A10A060A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14004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5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6138863"/>
            <a:ext cx="7921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9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602832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41C0-1EA0-DC48-938C-7C65BAB5817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974867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669E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AE042-9F39-8748-8FF3-77FF3753D4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526481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7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425" y="6165850"/>
            <a:ext cx="8651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40768"/>
            <a:ext cx="3810000" cy="46028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3810000" cy="46028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9A17-141A-D643-A340-A1A38C413E7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154910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256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9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988841"/>
            <a:ext cx="4040188" cy="40324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988841"/>
            <a:ext cx="4041775" cy="40324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3AA7-A81D-B949-98A6-38DBAE089AF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871517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5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19DE-8C9A-C64A-ACE0-C3EA5165AC1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258711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B6E52-8654-C443-AAD7-588DD49DB85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162607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669E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D97B7-6274-0645-BEBE-A8E1D70F602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392809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818079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44ED-27B8-4E4A-83F6-EFD660D0F30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306229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6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C3E1-0CF2-5C48-A0EC-1EFDB5535C7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526753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8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>
            <a:lvl1pPr>
              <a:defRPr>
                <a:solidFill>
                  <a:srgbClr val="818079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972C7-0830-994D-8CF4-51415D18DD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250090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340768"/>
            <a:ext cx="3810000" cy="4602832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0768"/>
            <a:ext cx="3810000" cy="2232248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17032"/>
            <a:ext cx="3810000" cy="222656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E1E13-2D7E-8C4B-9877-E7D39379D87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876269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340768"/>
            <a:ext cx="3810000" cy="2232248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85800" y="3717032"/>
            <a:ext cx="3810000" cy="2226568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8200" y="1340768"/>
            <a:ext cx="3810000" cy="4602832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15A8-0EF4-6C44-AFC0-7C413C8B037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270750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340768"/>
            <a:ext cx="3810000" cy="2232248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0768"/>
            <a:ext cx="3810000" cy="223224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685800" y="3717032"/>
            <a:ext cx="7772400" cy="2226568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601E-A792-C741-9191-C89C03E26DF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576976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090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9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340768"/>
            <a:ext cx="3810000" cy="223224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0768"/>
            <a:ext cx="3810000" cy="223224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3717032"/>
            <a:ext cx="3810000" cy="222656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717032"/>
            <a:ext cx="3810000" cy="222656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E85F-39E2-C947-8453-7BA6182B801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639600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9"/>
          <p:cNvCxnSpPr>
            <a:cxnSpLocks noChangeShapeType="1"/>
          </p:cNvCxnSpPr>
          <p:nvPr userDrawn="1"/>
        </p:nvCxnSpPr>
        <p:spPr bwMode="auto">
          <a:xfrm>
            <a:off x="0" y="1084263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7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037263"/>
            <a:ext cx="927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10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40768"/>
            <a:ext cx="7772400" cy="223224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5800" y="3717032"/>
            <a:ext cx="7772400" cy="2226568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85800" y="146720"/>
            <a:ext cx="7772400" cy="76200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6987-B768-7F44-A8AC-B5F4EB0B3E7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009005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54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03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1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41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11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23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9253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2CAF1-291F-8849-9619-6DF3FA4D423B}" type="datetimeFigureOut">
              <a:rPr lang="de-DE" smtClean="0"/>
              <a:t>20.02.17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079A8-9203-B347-8155-3981CC64260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011238"/>
          </a:xfrm>
          <a:prstGeom prst="rect">
            <a:avLst/>
          </a:prstGeom>
          <a:gradFill rotWithShape="1">
            <a:gsLst>
              <a:gs pos="0">
                <a:srgbClr val="09518C"/>
              </a:gs>
              <a:gs pos="100000">
                <a:srgbClr val="ABCDD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8" name="Bild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6138863"/>
            <a:ext cx="7921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9"/>
          <p:cNvCxnSpPr>
            <a:cxnSpLocks noChangeShapeType="1"/>
          </p:cNvCxnSpPr>
          <p:nvPr userDrawn="1"/>
        </p:nvCxnSpPr>
        <p:spPr bwMode="auto">
          <a:xfrm>
            <a:off x="0" y="6799263"/>
            <a:ext cx="7885113" cy="0"/>
          </a:xfrm>
          <a:prstGeom prst="line">
            <a:avLst/>
          </a:prstGeom>
          <a:noFill/>
          <a:ln w="127000">
            <a:solidFill>
              <a:srgbClr val="239D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6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2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9" r:id="rId13"/>
    <p:sldLayoutId id="2147483680" r:id="rId14"/>
    <p:sldLayoutId id="2147483682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89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D36A7C97-D8BD-684D-847E-B980E27D19E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  <p:sp>
        <p:nvSpPr>
          <p:cNvPr id="1031" name="Rectangle 18"/>
          <p:cNvSpPr>
            <a:spLocks noChangeArrowheads="1"/>
          </p:cNvSpPr>
          <p:nvPr userDrawn="1"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7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81807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81807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818079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818079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818079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66"/>
          </a:solidFill>
          <a:latin typeface="+mn-lt"/>
          <a:ea typeface="ＭＳ Ｐゴシック" charset="-128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Artenförderung Wendehals </a:t>
            </a:r>
            <a:r>
              <a:rPr lang="de-DE" sz="2800" b="1" dirty="0" err="1" smtClean="0">
                <a:solidFill>
                  <a:schemeClr val="bg1"/>
                </a:solidFill>
                <a:latin typeface="Arial"/>
                <a:cs typeface="Arial"/>
              </a:rPr>
              <a:t>Erzberg</a:t>
            </a:r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de-DE" sz="2800" b="1" dirty="0" err="1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de-DE" sz="2800" b="1" dirty="0" err="1" smtClean="0">
                <a:solidFill>
                  <a:schemeClr val="bg1"/>
                </a:solidFill>
                <a:latin typeface="Arial"/>
                <a:cs typeface="Arial"/>
              </a:rPr>
              <a:t>aiholz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Bild 3" descr="Bildschirmfoto 2017-02-22 um 15.11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1859"/>
          <a:stretch/>
        </p:blipFill>
        <p:spPr>
          <a:xfrm>
            <a:off x="0" y="1350579"/>
            <a:ext cx="7890730" cy="503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Hintergrund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1504" y="1346200"/>
            <a:ext cx="8429596" cy="421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Verlust von Lebensräumen (vor allem Mittelland)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Fehlende Nistplätze (Höhlen)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Starke Abnahme in den letzten 50 Jahren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Initiierung gezielter Artenförderungsprojekte 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Erfahrungen von </a:t>
            </a:r>
            <a:r>
              <a:rPr lang="de-DE" sz="2800" dirty="0" err="1" smtClean="0">
                <a:solidFill>
                  <a:schemeClr val="bg1">
                    <a:lumMod val="50000"/>
                  </a:schemeClr>
                </a:solidFill>
              </a:rPr>
              <a:t>BirdLife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 Schweiz : Förderung in geeigneten Lebensräumen ist erfolgsversprechend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de-DE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Bild 3" descr="Bildschirmfoto 2016-10-31 um 15.23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81418"/>
            <a:ext cx="7010400" cy="16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Projekt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1503" y="1346200"/>
            <a:ext cx="8645497" cy="444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2016: Start eines gemeinsamen </a:t>
            </a:r>
            <a:r>
              <a:rPr lang="de-DE" sz="2800" b="1" dirty="0" err="1" smtClean="0">
                <a:solidFill>
                  <a:schemeClr val="bg1">
                    <a:lumMod val="50000"/>
                  </a:schemeClr>
                </a:solidFill>
              </a:rPr>
              <a:t>Artenförderungspojektes</a:t>
            </a: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 mit der Schweizerischen Vogelwarte (AG, BE, SO)</a:t>
            </a:r>
          </a:p>
          <a:p>
            <a:pPr>
              <a:lnSpc>
                <a:spcPct val="120000"/>
              </a:lnSpc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1. Auswahl geeigneter Gebiete</a:t>
            </a:r>
          </a:p>
          <a:p>
            <a:pPr lvl="1">
              <a:lnSpc>
                <a:spcPct val="140000"/>
              </a:lnSpc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ystematische Suche nach Wendehälsen</a:t>
            </a: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3. Verbesserung des Nistplatzangebotes</a:t>
            </a:r>
          </a:p>
          <a:p>
            <a:pPr lvl="1">
              <a:lnSpc>
                <a:spcPct val="140000"/>
              </a:lnSpc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. Aufwertung von Lebensräumen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bg1"/>
                </a:solidFill>
                <a:latin typeface="Arial"/>
                <a:cs typeface="Arial"/>
              </a:rPr>
              <a:t>Erzberg</a:t>
            </a:r>
            <a:r>
              <a:rPr lang="de-DE" sz="2800" b="1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de-DE" sz="2800" b="1" dirty="0" err="1">
                <a:solidFill>
                  <a:schemeClr val="bg1"/>
                </a:solidFill>
                <a:latin typeface="Arial"/>
                <a:cs typeface="Arial"/>
              </a:rPr>
              <a:t>Maiholz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-22197" y="1346200"/>
            <a:ext cx="9026497" cy="428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2016: Wendehals über mehrer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e Wochen im Gebiet</a:t>
            </a:r>
            <a:endParaRPr lang="de-DE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40000"/>
              </a:lnSpc>
            </a:pPr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Kontakt </a:t>
            </a:r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mit NSV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Erlinsbach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3. Gemeinsame Begehung: Liesbeth, Edi und Bernd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Nistkästen bestellt</a:t>
            </a:r>
            <a:endParaRPr lang="de-DE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6. 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Nistkästen aufhängen</a:t>
            </a: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7. Erfolgskontrolle</a:t>
            </a:r>
          </a:p>
          <a:p>
            <a:pPr lvl="1">
              <a:lnSpc>
                <a:spcPct val="140000"/>
              </a:lnSpc>
            </a:pP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8. Nistkastenreinigung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Erste </a:t>
            </a:r>
            <a:r>
              <a:rPr lang="de-DE" sz="2800" b="1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egehung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Bild 3" descr="DSCN93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223745"/>
            <a:ext cx="3670300" cy="2640956"/>
          </a:xfrm>
          <a:prstGeom prst="rect">
            <a:avLst/>
          </a:prstGeom>
        </p:spPr>
      </p:pic>
      <p:pic>
        <p:nvPicPr>
          <p:cNvPr id="5" name="Bild 4" descr="DSCN93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223744"/>
            <a:ext cx="3746499" cy="2640957"/>
          </a:xfrm>
          <a:prstGeom prst="rect">
            <a:avLst/>
          </a:prstGeom>
        </p:spPr>
      </p:pic>
      <p:pic>
        <p:nvPicPr>
          <p:cNvPr id="6" name="Bild 5" descr="DSCN93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89953"/>
            <a:ext cx="3746499" cy="2426208"/>
          </a:xfrm>
          <a:prstGeom prst="rect">
            <a:avLst/>
          </a:prstGeom>
        </p:spPr>
      </p:pic>
      <p:pic>
        <p:nvPicPr>
          <p:cNvPr id="7" name="Bild 6" descr="DSCN93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4089953"/>
            <a:ext cx="3670300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Potentielle Nistkastenstandorte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Bild 3" descr="Bildschirmfoto 2017-02-21 um 16.1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897"/>
            <a:ext cx="9144000" cy="44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Inventarisieren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Bild 2" descr="Bildschirmfoto 2017-02-21 um 16.37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4500"/>
            <a:ext cx="9144000" cy="47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Erfolgskontrollen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Bild 5" descr="Auenste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" y="1358900"/>
            <a:ext cx="1438955" cy="2160000"/>
          </a:xfrm>
          <a:prstGeom prst="rect">
            <a:avLst/>
          </a:prstGeom>
        </p:spPr>
      </p:pic>
      <p:pic>
        <p:nvPicPr>
          <p:cNvPr id="7" name="Bild 6" descr="Biberstein Jurawe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00" y="1358900"/>
            <a:ext cx="3240000" cy="2160000"/>
          </a:xfrm>
          <a:prstGeom prst="rect">
            <a:avLst/>
          </a:prstGeom>
        </p:spPr>
      </p:pic>
      <p:pic>
        <p:nvPicPr>
          <p:cNvPr id="8" name="Bild 7" descr="Kütting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00" y="1358900"/>
            <a:ext cx="3243025" cy="2160000"/>
          </a:xfrm>
          <a:prstGeom prst="rect">
            <a:avLst/>
          </a:prstGeom>
        </p:spPr>
      </p:pic>
      <p:pic>
        <p:nvPicPr>
          <p:cNvPr id="9" name="Bild 8" descr="Schinznach-Dor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949700"/>
            <a:ext cx="3240000" cy="2160000"/>
          </a:xfrm>
          <a:prstGeom prst="rect">
            <a:avLst/>
          </a:prstGeom>
        </p:spPr>
      </p:pic>
      <p:pic>
        <p:nvPicPr>
          <p:cNvPr id="10" name="Bild 9" descr="Villnacher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99" y="3949700"/>
            <a:ext cx="3240602" cy="216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19101" y="3442700"/>
            <a:ext cx="12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F7F7F"/>
                </a:solidFill>
              </a:rPr>
              <a:t>Auenstein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39100" y="3442700"/>
            <a:ext cx="12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F7F7F"/>
                </a:solidFill>
              </a:rPr>
              <a:t>Biberstein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18800" y="3455400"/>
            <a:ext cx="12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7F7F7F"/>
                </a:solidFill>
              </a:rPr>
              <a:t>Küttigen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1000" y="603350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7F7F7F"/>
                </a:solidFill>
              </a:rPr>
              <a:t>Schinznach</a:t>
            </a:r>
            <a:r>
              <a:rPr lang="de-DE" dirty="0" smtClean="0">
                <a:solidFill>
                  <a:srgbClr val="7F7F7F"/>
                </a:solidFill>
              </a:rPr>
              <a:t>-Dorf	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73400" y="6059900"/>
            <a:ext cx="129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7F7F7F"/>
                </a:solidFill>
              </a:rPr>
              <a:t>Villnachern</a:t>
            </a:r>
            <a:endParaRPr lang="de-DE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Erfolgskontrolle Kartierung</a:t>
            </a:r>
          </a:p>
        </p:txBody>
      </p:sp>
      <p:pic>
        <p:nvPicPr>
          <p:cNvPr id="3" name="Bild 2" descr="Bildschirmfoto 2017-02-21 um 16.30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4" y="1172276"/>
            <a:ext cx="3743296" cy="5235140"/>
          </a:xfrm>
          <a:prstGeom prst="rect">
            <a:avLst/>
          </a:prstGeom>
        </p:spPr>
      </p:pic>
      <p:pic>
        <p:nvPicPr>
          <p:cNvPr id="5" name="Bild 4" descr="Bildschirmfoto 2017-02-21 um 16.3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9" y="2092336"/>
            <a:ext cx="4459867" cy="36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Nistkastenreinigung</a:t>
            </a:r>
          </a:p>
        </p:txBody>
      </p:sp>
      <p:pic>
        <p:nvPicPr>
          <p:cNvPr id="3" name="Bild 2" descr="Bildschirmfoto 2017-02-21 um 16.32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1409700"/>
            <a:ext cx="7373988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jynx_torquilla_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Specht un</a:t>
            </a:r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d Ameisenspezialist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Bild 3" descr="Bildschirmfoto 2016-10-31 um 11.55.03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1"/>
          <a:stretch/>
        </p:blipFill>
        <p:spPr>
          <a:xfrm>
            <a:off x="176442" y="1168400"/>
            <a:ext cx="7703999" cy="54102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l="10200"/>
          <a:stretch/>
        </p:blipFill>
        <p:spPr>
          <a:xfrm>
            <a:off x="6032501" y="1168400"/>
            <a:ext cx="2937042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Potentielle Lebensräume im Aargau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4" y="1473200"/>
            <a:ext cx="4320000" cy="2880000"/>
          </a:xfrm>
          <a:prstGeom prst="rect">
            <a:avLst/>
          </a:prstGeom>
        </p:spPr>
      </p:pic>
      <p:pic>
        <p:nvPicPr>
          <p:cNvPr id="11" name="Bild 10"/>
          <p:cNvPicPr>
            <a:picLocks/>
          </p:cNvPicPr>
          <p:nvPr/>
        </p:nvPicPr>
        <p:blipFill rotWithShape="1">
          <a:blip r:embed="rId4"/>
          <a:srcRect t="-1" r="48847" b="45620"/>
          <a:stretch/>
        </p:blipFill>
        <p:spPr>
          <a:xfrm>
            <a:off x="4664105" y="1473200"/>
            <a:ext cx="4321873" cy="2880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68304" y="4251600"/>
            <a:ext cx="473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Strukturreiche Rebberge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00605" y="4259535"/>
            <a:ext cx="473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Extensive Weiden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Wichtige Strukturen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900" y="3708400"/>
            <a:ext cx="3072000" cy="23040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600" y="3708400"/>
            <a:ext cx="3072000" cy="2304000"/>
          </a:xfrm>
          <a:prstGeom prst="rect">
            <a:avLst/>
          </a:prstGeom>
        </p:spPr>
      </p:pic>
      <p:pic>
        <p:nvPicPr>
          <p:cNvPr id="6" name="Bild 5" descr="Bildschirmfoto 2016-10-31 um 15.00.58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193799"/>
            <a:ext cx="3095998" cy="2304000"/>
          </a:xfrm>
          <a:prstGeom prst="rect">
            <a:avLst/>
          </a:prstGeom>
        </p:spPr>
      </p:pic>
      <p:pic>
        <p:nvPicPr>
          <p:cNvPr id="7" name="Bild 6" descr="Bildschirmfoto 2016-10-31 um 15.04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3071999" cy="2304000"/>
          </a:xfrm>
          <a:prstGeom prst="rect">
            <a:avLst/>
          </a:prstGeom>
        </p:spPr>
      </p:pic>
      <p:pic>
        <p:nvPicPr>
          <p:cNvPr id="8" name="Bild 7" descr="Bildschirmfoto 2016-10-31 um 15.05.29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00" y="1186399"/>
            <a:ext cx="3095998" cy="2304000"/>
          </a:xfrm>
          <a:prstGeom prst="rect">
            <a:avLst/>
          </a:prstGeom>
        </p:spPr>
      </p:pic>
      <p:pic>
        <p:nvPicPr>
          <p:cNvPr id="9" name="Bild 8" descr="Bildschirmfoto 2016-10-31 um 15.54.03.png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8"/>
          <a:stretch/>
        </p:blipFill>
        <p:spPr>
          <a:xfrm>
            <a:off x="3057900" y="1186399"/>
            <a:ext cx="3022601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504" y="233280"/>
            <a:ext cx="87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Arial"/>
                <a:cs typeface="Arial"/>
              </a:rPr>
              <a:t>Wichtige Strukturen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Bild 2" descr="Bildschirmfoto 2016-11-02 um 10.03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05" y="3962400"/>
            <a:ext cx="3152151" cy="25920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4"/>
          <a:srcRect l="27404" t="9574" r="20669" b="13208"/>
          <a:stretch/>
        </p:blipFill>
        <p:spPr>
          <a:xfrm>
            <a:off x="241300" y="1188400"/>
            <a:ext cx="3098800" cy="25920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3962400"/>
            <a:ext cx="2592000" cy="2592000"/>
          </a:xfrm>
          <a:prstGeom prst="rect">
            <a:avLst/>
          </a:prstGeom>
        </p:spPr>
      </p:pic>
      <p:pic>
        <p:nvPicPr>
          <p:cNvPr id="13" name="Bild 12" descr="Bildschirmfoto 2016-11-02 um 11.08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38" y="1188400"/>
            <a:ext cx="2197643" cy="2592000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900" y="1188400"/>
            <a:ext cx="1860194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1520" y="116632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Weltweite Verbreitung</a:t>
            </a:r>
            <a:endParaRPr lang="de-CH" sz="29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4000" cy="49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1520" y="116632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Erwarte das Unerwartete</a:t>
            </a:r>
            <a:endParaRPr lang="de-CH" sz="2900" b="1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70704"/>
            <a:ext cx="3272153" cy="194421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564904"/>
            <a:ext cx="5506058" cy="41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5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1520" y="116632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Lage in der Schweiz</a:t>
            </a:r>
            <a:endParaRPr lang="de-CH" sz="29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15" y="2103437"/>
            <a:ext cx="413017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6" y="2185986"/>
            <a:ext cx="4569746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13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1520" y="116632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Entwicklung des Bestands</a:t>
            </a:r>
            <a:endParaRPr lang="de-CH" sz="2900" b="1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50013"/>
            <a:ext cx="7992888" cy="50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</Words>
  <Application>Microsoft Macintosh PowerPoint</Application>
  <PresentationFormat>Bildschirmpräsentation (4:3)</PresentationFormat>
  <Paragraphs>98</Paragraphs>
  <Slides>19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1" baseType="lpstr">
      <vt:lpstr>Office-Design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SVS 32</dc:creator>
  <cp:lastModifiedBy>SVS 32</cp:lastModifiedBy>
  <cp:revision>330</cp:revision>
  <cp:lastPrinted>2016-01-14T17:23:28Z</cp:lastPrinted>
  <dcterms:created xsi:type="dcterms:W3CDTF">2015-10-28T11:12:02Z</dcterms:created>
  <dcterms:modified xsi:type="dcterms:W3CDTF">2017-02-22T18:40:45Z</dcterms:modified>
</cp:coreProperties>
</file>